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 ($)</c:v>
                </c:pt>
              </c:strCache>
            </c:strRef>
          </c:tx>
          <c:spPr>
            <a:solidFill>
              <a:srgbClr val="1B6B4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Month 6</c:v>
                  </c:pt>
                  <c:pt idx="1">
                    <c:v>Month 12</c:v>
                  </c:pt>
                  <c:pt idx="2">
                    <c:v>Month 18</c:v>
                  </c:pt>
                  <c:pt idx="3">
                    <c:v>Month 24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660</c:v>
                </c:pt>
                <c:pt idx="1">
                  <c:v>3380</c:v>
                </c:pt>
                <c:pt idx="2">
                  <c:v>18200</c:v>
                </c:pt>
                <c:pt idx="3">
                  <c:v>46300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F7A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F7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52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1B6B4A">
              <a:alpha val="5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B6B4A">
              <a:alpha val="6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taplo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731520" y="2011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9CE9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Tap. Earn. Connect.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731520" y="2743200"/>
            <a:ext cx="1097280" cy="36576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01752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loyalty operating system for</a:t>
            </a:r>
            <a:endParaRPr lang="en-US" sz="17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Bali’s independent cafes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31520" y="44805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Pre-Seed  •  $150K–$300K  • 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STRATEGY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Non-custodial by design. Lightweight and scalable.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7680960" cy="502920"/>
          </a:xfrm>
          <a:prstGeom prst="rect">
            <a:avLst/>
          </a:prstGeom>
          <a:solidFill>
            <a:srgbClr val="F7F3ED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50876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15087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stored value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474720" y="150876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Taplo never holds customer money. Outside Bank Indonesia e-money regulation (PBI 20/6/2018).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21031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Merchant-funded rewards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74720" y="210312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coffees paid by the cafe’s promo budget, not Taplo-held balances.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697480"/>
            <a:ext cx="7680960" cy="502920"/>
          </a:xfrm>
          <a:prstGeom prst="rect">
            <a:avLst/>
          </a:prstGeom>
          <a:solidFill>
            <a:srgbClr val="F7F3ED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26974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269748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Licensed PSP for gifting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74720" y="269748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payments route through Xendit/Midtrans. Taplo is the platform, not the processor.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291840"/>
            <a:ext cx="768096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32918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371600" y="329184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PDP Law compliant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474720" y="329184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policy, consent flows, 72-hour breach notification, ROPA, PSE registration.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3886200"/>
            <a:ext cx="7680960" cy="502920"/>
          </a:xfrm>
          <a:prstGeom prst="rect">
            <a:avLst/>
          </a:prstGeom>
          <a:solidFill>
            <a:srgbClr val="F7F3ED"/>
          </a:solidFill>
          <a:ln/>
        </p:spPr>
      </p:sp>
      <p:sp>
        <p:nvSpPr>
          <p:cNvPr id="21" name="Text 19"/>
          <p:cNvSpPr/>
          <p:nvPr/>
        </p:nvSpPr>
        <p:spPr>
          <a:xfrm>
            <a:off x="914400" y="3886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371600" y="388620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Indonesia first &gt; EU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474720" y="388620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PDP Law is manageable. GDPR + DMA is where complexity lives. Prove here, expand later.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31520" y="45720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PT PMA entity (100% foreign ownership allowed for tech/SaaS)  •  KBLI 62019  •  IDR 2.5B paid-up capital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52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$150K–$300K Pre-Seed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12–18 months to build, launch in Bali, and prove retention.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development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840480" y="201168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2084832"/>
            <a:ext cx="128016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8" name="Text 6"/>
          <p:cNvSpPr/>
          <p:nvPr/>
        </p:nvSpPr>
        <p:spPr>
          <a:xfrm>
            <a:off x="6172200" y="201168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2395728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onboarding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840480" y="2395728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2468880"/>
            <a:ext cx="48006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12" name="Text 10"/>
          <p:cNvSpPr/>
          <p:nvPr/>
        </p:nvSpPr>
        <p:spPr>
          <a:xfrm>
            <a:off x="5372100" y="2395728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779776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&amp; compliance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840480" y="2779776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754880" y="2852928"/>
            <a:ext cx="32004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16" name="Text 14"/>
          <p:cNvSpPr/>
          <p:nvPr/>
        </p:nvSpPr>
        <p:spPr>
          <a:xfrm>
            <a:off x="5212080" y="2779776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$20K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3163824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branding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840480" y="3163824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754880" y="3236976"/>
            <a:ext cx="32004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20" name="Text 18"/>
          <p:cNvSpPr/>
          <p:nvPr/>
        </p:nvSpPr>
        <p:spPr>
          <a:xfrm>
            <a:off x="5212080" y="3163824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14400" y="35478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admin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840480" y="3547872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754880" y="3621024"/>
            <a:ext cx="48006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24" name="Text 22"/>
          <p:cNvSpPr/>
          <p:nvPr/>
        </p:nvSpPr>
        <p:spPr>
          <a:xfrm>
            <a:off x="5372100" y="3547872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4400" y="39319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840480" y="393192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754880" y="4005072"/>
            <a:ext cx="320040" cy="1828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28" name="Text 26"/>
          <p:cNvSpPr/>
          <p:nvPr/>
        </p:nvSpPr>
        <p:spPr>
          <a:xfrm>
            <a:off x="5212080" y="393192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$20K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CE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Milestones: 100–200 merchants  •  10K–25K consumers  •  Break-even M18–24  •  Series A ready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371600"/>
            <a:ext cx="4572000" cy="4572000"/>
          </a:xfrm>
          <a:prstGeom prst="ellipse">
            <a:avLst/>
          </a:prstGeom>
          <a:solidFill>
            <a:srgbClr val="005235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i="1" dirty="0">
                <a:solidFill>
                  <a:srgbClr val="1B6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taplo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Tap. Earn. Connect.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2926080"/>
            <a:ext cx="1371600" cy="36576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consumer relationship layer</a:t>
            </a:r>
            <a:endParaRPr lang="en-US" sz="18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local places.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4114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taplo.org  •  hello@taplo.org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Paper stamp cards are broken.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1417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nobody has built the digital alternative for Bali.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2011680"/>
            <a:ext cx="7680960" cy="594360"/>
          </a:xfrm>
          <a:prstGeom prst="rect">
            <a:avLst/>
          </a:prstGeom>
          <a:solidFill>
            <a:srgbClr val="F7F3ED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01168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463040" y="2011680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&amp; forgotten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566160" y="201168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Cards get wet, left in hotels, or thrown away. Humidity destroys them.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74320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274320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63040" y="2743200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merchant data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66160" y="274320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Cafes have no idea who comes back, how often, or what they order.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474720"/>
            <a:ext cx="7680960" cy="594360"/>
          </a:xfrm>
          <a:prstGeom prst="rect">
            <a:avLst/>
          </a:prstGeom>
          <a:solidFill>
            <a:srgbClr val="F7F3ED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347472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463040" y="3474720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Totally fragmented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566160" y="347472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cafe has its own card. Consumers carry dozens or none at all.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4206240"/>
            <a:ext cx="768096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14400" y="420624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463040" y="4206240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Nomads cycle out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566160" y="420624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1–6 month stays mean venues lose track of returning customers.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pass. Every cafe. Free coffee on autopilot.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85800" y="1828800"/>
            <a:ext cx="822960" cy="822960"/>
          </a:xfrm>
          <a:prstGeom prst="ellipse">
            <a:avLst/>
          </a:prstGeom>
          <a:solidFill>
            <a:srgbClr val="005235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8288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31546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 at the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 counter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377440" y="1828800"/>
            <a:ext cx="822960" cy="822960"/>
          </a:xfrm>
          <a:prstGeom prst="ellipse">
            <a:avLst/>
          </a:prstGeom>
          <a:solidFill>
            <a:srgbClr val="005235"/>
          </a:solidFill>
          <a:ln/>
        </p:spPr>
      </p:sp>
      <p:sp>
        <p:nvSpPr>
          <p:cNvPr id="9" name="Text 7"/>
          <p:cNvSpPr/>
          <p:nvPr/>
        </p:nvSpPr>
        <p:spPr>
          <a:xfrm>
            <a:off x="2377440" y="18288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148840" y="28346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057400" y="31546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 installs in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Wallet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069080" y="1828800"/>
            <a:ext cx="822960" cy="822960"/>
          </a:xfrm>
          <a:prstGeom prst="ellipse">
            <a:avLst/>
          </a:prstGeom>
          <a:solidFill>
            <a:srgbClr val="005235"/>
          </a:solidFill>
          <a:ln/>
        </p:spPr>
      </p:sp>
      <p:sp>
        <p:nvSpPr>
          <p:cNvPr id="13" name="Text 11"/>
          <p:cNvSpPr/>
          <p:nvPr/>
        </p:nvSpPr>
        <p:spPr>
          <a:xfrm>
            <a:off x="4069080" y="18288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840480" y="28346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749040" y="31546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Barista scans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pass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760720" y="1828800"/>
            <a:ext cx="822960" cy="822960"/>
          </a:xfrm>
          <a:prstGeom prst="ellipse">
            <a:avLst/>
          </a:prstGeom>
          <a:solidFill>
            <a:srgbClr val="005235"/>
          </a:solidFill>
          <a:ln/>
        </p:spPr>
      </p:sp>
      <p:sp>
        <p:nvSpPr>
          <p:cNvPr id="17" name="Text 15"/>
          <p:cNvSpPr/>
          <p:nvPr/>
        </p:nvSpPr>
        <p:spPr>
          <a:xfrm>
            <a:off x="5760720" y="18288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5532120" y="28346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40680" y="31546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 updates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real time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52360" y="1828800"/>
            <a:ext cx="822960" cy="822960"/>
          </a:xfrm>
          <a:prstGeom prst="ellipse">
            <a:avLst/>
          </a:prstGeom>
          <a:solidFill>
            <a:srgbClr val="005235"/>
          </a:solidFill>
          <a:ln/>
        </p:spPr>
      </p:sp>
      <p:sp>
        <p:nvSpPr>
          <p:cNvPr id="21" name="Text 19"/>
          <p:cNvSpPr/>
          <p:nvPr/>
        </p:nvSpPr>
        <p:spPr>
          <a:xfrm>
            <a:off x="7452360" y="18288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7223760" y="28346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Redeem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132320" y="31546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coffee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automatically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737360" y="2148840"/>
            <a:ext cx="91440" cy="91440"/>
          </a:xfrm>
          <a:prstGeom prst="ellipse">
            <a:avLst/>
          </a:prstGeom>
          <a:solidFill>
            <a:srgbClr val="6F7A72"/>
          </a:solidFill>
          <a:ln/>
        </p:spPr>
      </p:sp>
      <p:sp>
        <p:nvSpPr>
          <p:cNvPr id="25" name="Shape 23"/>
          <p:cNvSpPr/>
          <p:nvPr/>
        </p:nvSpPr>
        <p:spPr>
          <a:xfrm>
            <a:off x="3429000" y="2148840"/>
            <a:ext cx="91440" cy="91440"/>
          </a:xfrm>
          <a:prstGeom prst="ellipse">
            <a:avLst/>
          </a:prstGeom>
          <a:solidFill>
            <a:srgbClr val="6F7A72"/>
          </a:solidFill>
          <a:ln/>
        </p:spPr>
      </p:sp>
      <p:sp>
        <p:nvSpPr>
          <p:cNvPr id="26" name="Shape 24"/>
          <p:cNvSpPr/>
          <p:nvPr/>
        </p:nvSpPr>
        <p:spPr>
          <a:xfrm>
            <a:off x="5120640" y="2148840"/>
            <a:ext cx="91440" cy="91440"/>
          </a:xfrm>
          <a:prstGeom prst="ellipse">
            <a:avLst/>
          </a:prstGeom>
          <a:solidFill>
            <a:srgbClr val="6F7A72"/>
          </a:solidFill>
          <a:ln/>
        </p:spPr>
      </p:sp>
      <p:sp>
        <p:nvSpPr>
          <p:cNvPr id="27" name="Shape 25"/>
          <p:cNvSpPr/>
          <p:nvPr/>
        </p:nvSpPr>
        <p:spPr>
          <a:xfrm>
            <a:off x="6812280" y="2148840"/>
            <a:ext cx="91440" cy="91440"/>
          </a:xfrm>
          <a:prstGeom prst="ellipse">
            <a:avLst/>
          </a:prstGeom>
          <a:solidFill>
            <a:srgbClr val="6F7A72"/>
          </a:solidFill>
          <a:ln/>
        </p:spPr>
      </p:sp>
      <p:sp>
        <p:nvSpPr>
          <p:cNvPr id="28" name="Shape 26"/>
          <p:cNvSpPr/>
          <p:nvPr/>
        </p:nvSpPr>
        <p:spPr>
          <a:xfrm>
            <a:off x="457200" y="4023360"/>
            <a:ext cx="8229600" cy="594360"/>
          </a:xfrm>
          <a:prstGeom prst="rect">
            <a:avLst/>
          </a:prstGeom>
          <a:solidFill>
            <a:srgbClr val="1B6B4A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57200" y="4023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app download. No new hardware. QR on existing tablet. Works today.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infrastructure is ready. Nobody’s built the product.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6916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39.3M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QRIS merchants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Indonesia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91840" y="164592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91840" y="16916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100K+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291840" y="2423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Expats &amp; nomads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Bali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64592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126480" y="169164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300+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126480" y="2423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Cafes in Canggu’s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5km radius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3291840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scanning is culturally normal (QRIS everywhere in Indonesia)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363931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&amp; Google Wallet natively support loyalty passes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3986784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 owners already care about regulars — they just have no tools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4334256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nomad community = instant word-of-mouth adoption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$1.67 billion market. Starting with one neighborhood.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2560320" cy="1645920"/>
          </a:xfrm>
          <a:prstGeom prst="rect">
            <a:avLst/>
          </a:prstGeom>
          <a:solidFill>
            <a:srgbClr val="005235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$1.67B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26060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Indonesia loyalty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by 2030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91840" y="1554480"/>
            <a:ext cx="2560320" cy="1645920"/>
          </a:xfrm>
          <a:prstGeom prst="rect">
            <a:avLst/>
          </a:prstGeom>
          <a:solidFill>
            <a:srgbClr val="1B6B4A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9184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91840" y="19202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$25–40M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291840" y="26060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Bali F&amp;B loyalty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(5,000+ venues)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554480"/>
            <a:ext cx="2560320" cy="1645920"/>
          </a:xfrm>
          <a:prstGeom prst="rect">
            <a:avLst/>
          </a:prstGeom>
          <a:solidFill>
            <a:srgbClr val="AB3500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26480" y="16459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126480" y="192024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$84–200K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126480" y="26060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ARR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(100–200 merchants)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34747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Wedge: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645920" y="34747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Canggu cafes  →  Seminyak  →  Ubud  →  all Bali  →  Jakarta &amp; beyond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3931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Then: restaurants, wellness, coworking, nightlife. The playbook repeats in every dense lifestyle city.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Merchant SaaS. The cleanest starting model.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20040" y="150876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508760"/>
            <a:ext cx="1965960" cy="365760"/>
          </a:xfrm>
          <a:prstGeom prst="rect">
            <a:avLst/>
          </a:prstGeom>
          <a:solidFill>
            <a:srgbClr val="005235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SaaS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$19–199/mo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" y="24688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20040" y="26974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revenue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14600" y="150876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14600" y="1508760"/>
            <a:ext cx="1965960" cy="3657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2" name="Text 10"/>
          <p:cNvSpPr/>
          <p:nvPr/>
        </p:nvSpPr>
        <p:spPr>
          <a:xfrm>
            <a:off x="251460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Gifting fee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1460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5–10%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514600" y="24688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514600" y="26974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licensed PSP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09160" y="150876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1508760"/>
            <a:ext cx="1965960" cy="3657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8" name="Text 16"/>
          <p:cNvSpPr/>
          <p:nvPr/>
        </p:nvSpPr>
        <p:spPr>
          <a:xfrm>
            <a:off x="470916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Promoted placement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0916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CPM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709160" y="24688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709160" y="26974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Featured discovery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903720" y="150876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903720" y="1508760"/>
            <a:ext cx="1965960" cy="36576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24" name="Text 22"/>
          <p:cNvSpPr/>
          <p:nvPr/>
        </p:nvSpPr>
        <p:spPr>
          <a:xfrm>
            <a:off x="690372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premium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90372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$2.99/mo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903720" y="24688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903720" y="269748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features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31520" y="3657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Economics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57200" y="397764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CAC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2062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$30–80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2651760" y="397764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LTV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2651760" y="42062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$500–1,600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4846320" y="397764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LTV:CAC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46320" y="42062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8–20x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7040880" y="3977640"/>
            <a:ext cx="1965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040880" y="420624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85–88%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PROJECTIONS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Conservative model. Revenue proves before burn escalates.</a:t>
            </a:r>
            <a:endParaRPr lang="en-US" sz="3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463040"/>
          <a:ext cx="50292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943600" y="16459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→ 800+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7406640" y="16459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merchants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943600" y="228600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$22 → $32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406640" y="22860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rev/merchant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943600" y="292608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M18–M24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406640" y="29260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target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943600" y="356616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AB35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$1.5–3M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7406640" y="35661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target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MARKET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Neighborhood by neighborhood. Canggu first.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20040" y="1508760"/>
            <a:ext cx="1965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508760"/>
            <a:ext cx="1965960" cy="36576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1–3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Canggu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anchor cafes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Street team blitz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Cafe passport launch event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14600" y="1508760"/>
            <a:ext cx="1965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14600" y="1508760"/>
            <a:ext cx="1965960" cy="3657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251460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3–6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51460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Berawa &amp; Seminyak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265176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via merchant referrals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Influencer seeding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Coworking partnerships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09160" y="1508760"/>
            <a:ext cx="1965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508760"/>
            <a:ext cx="1965960" cy="3657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6" name="Text 14"/>
          <p:cNvSpPr/>
          <p:nvPr/>
        </p:nvSpPr>
        <p:spPr>
          <a:xfrm>
            <a:off x="470916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6–12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70916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Ubud &amp; beyond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84632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merchants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(gifting)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iOS app launch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903720" y="1508760"/>
            <a:ext cx="1965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903720" y="1508760"/>
            <a:ext cx="1965960" cy="3657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21" name="Text 19"/>
          <p:cNvSpPr/>
          <p:nvPr/>
        </p:nvSpPr>
        <p:spPr>
          <a:xfrm>
            <a:off x="6903720" y="1508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903720" y="201168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Bali + Jakarta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040880" y="2560320"/>
            <a:ext cx="1691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 merchants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launch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F7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Acquisition: free 60-day trial  •  WhatsApp network  •  in-venue QR onboarding  •  referral program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9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ROADMAP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phase earns the right to the next.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2004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508760"/>
            <a:ext cx="2606040" cy="411480"/>
          </a:xfrm>
          <a:prstGeom prst="rect">
            <a:avLst/>
          </a:prstGeom>
          <a:solidFill>
            <a:srgbClr val="AB3500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" y="20116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Loyalty OS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20040" y="246888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→ Month 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78892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 passes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check-in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dashboard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engine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0040" y="39776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i="1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COMPANY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508760"/>
            <a:ext cx="2606040" cy="41148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3" name="Text 11"/>
          <p:cNvSpPr/>
          <p:nvPr/>
        </p:nvSpPr>
        <p:spPr>
          <a:xfrm>
            <a:off x="324612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46120" y="20116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Gifting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246120" y="246888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6–12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29000" y="278892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iOS consumer app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a Coffee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notifications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discovery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Deeper analytics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46120" y="39776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i="1" dirty="0">
                <a:solidFill>
                  <a:srgbClr val="1B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layer #2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17220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72200" y="1508760"/>
            <a:ext cx="2606040" cy="411480"/>
          </a:xfrm>
          <a:prstGeom prst="rect">
            <a:avLst/>
          </a:prstGeom>
          <a:solidFill>
            <a:srgbClr val="005235"/>
          </a:solidFill>
          <a:ln/>
        </p:spPr>
      </p:sp>
      <p:sp>
        <p:nvSpPr>
          <p:cNvPr id="20" name="Text 18"/>
          <p:cNvSpPr/>
          <p:nvPr/>
        </p:nvSpPr>
        <p:spPr>
          <a:xfrm>
            <a:off x="6172200" y="15087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172200" y="20116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172200" y="246888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B3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12–24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55080" y="278892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 invitations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board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challenges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app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3F49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 playbook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172200" y="39776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i="1" dirty="0">
                <a:solidFill>
                  <a:srgbClr val="005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after density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Taplo — Investor Pitch Deck</dc:title>
  <dc:subject>PptxGenJS Presentation</dc:subject>
  <dc:creator>Taplo</dc:creator>
  <cp:lastModifiedBy>Taplo</cp:lastModifiedBy>
  <cp:revision>1</cp:revision>
  <dcterms:created xsi:type="dcterms:W3CDTF">2026-03-21T09:59:01Z</dcterms:created>
  <dcterms:modified xsi:type="dcterms:W3CDTF">2026-03-21T09:59:01Z</dcterms:modified>
</cp:coreProperties>
</file>